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6"/>
  </p:sldMasterIdLst>
  <p:notesMasterIdLst>
    <p:notesMasterId r:id="rId11"/>
  </p:notesMasterIdLst>
  <p:sldIdLst>
    <p:sldId id="257" r:id="rId7"/>
    <p:sldId id="259" r:id="rId8"/>
    <p:sldId id="261" r:id="rId9"/>
    <p:sldId id="26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B74"/>
    <a:srgbClr val="15A2C3"/>
    <a:srgbClr val="91A93E"/>
    <a:srgbClr val="00407B"/>
    <a:srgbClr val="1B7A90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732"/>
  </p:normalViewPr>
  <p:slideViewPr>
    <p:cSldViewPr>
      <p:cViewPr varScale="1">
        <p:scale>
          <a:sx n="163" d="100"/>
          <a:sy n="163" d="100"/>
        </p:scale>
        <p:origin x="150" y="43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2C1EE-7DD0-FD43-A527-0B2090FC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EDF92A49-7574-7D4C-968E-635B69FB70B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6B2BC62-B449-B54A-A184-8913B99E6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6" r="70475"/>
          <a:stretch/>
        </p:blipFill>
        <p:spPr bwMode="auto">
          <a:xfrm>
            <a:off x="0" y="4245768"/>
            <a:ext cx="2699792" cy="8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6">
            <a:extLst>
              <a:ext uri="{FF2B5EF4-FFF2-40B4-BE49-F238E27FC236}">
                <a16:creationId xmlns:a16="http://schemas.microsoft.com/office/drawing/2014/main" id="{BC62EF4E-A668-457D-93B7-DD9C8C978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C14E9-891D-4966-81ED-FD8CF509F9F5}"/>
              </a:ext>
            </a:extLst>
          </p:cNvPr>
          <p:cNvSpPr/>
          <p:nvPr userDrawn="1"/>
        </p:nvSpPr>
        <p:spPr bwMode="auto">
          <a:xfrm>
            <a:off x="-2232" y="-911"/>
            <a:ext cx="2771800" cy="2743200"/>
          </a:xfrm>
          <a:prstGeom prst="rect">
            <a:avLst/>
          </a:prstGeom>
          <a:solidFill>
            <a:srgbClr val="314B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5" descr="A picture containing sitting, table, photo, food&#10;&#10;Description automatically generated">
            <a:extLst>
              <a:ext uri="{FF2B5EF4-FFF2-40B4-BE49-F238E27FC236}">
                <a16:creationId xmlns:a16="http://schemas.microsoft.com/office/drawing/2014/main" id="{861B0705-F3DE-4BD5-8916-47DDAADFE7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6277" y="-911"/>
            <a:ext cx="77077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3C085-8FC1-4D11-9616-21F730A84B5D}"/>
              </a:ext>
            </a:extLst>
          </p:cNvPr>
          <p:cNvSpPr/>
          <p:nvPr userDrawn="1"/>
        </p:nvSpPr>
        <p:spPr bwMode="auto">
          <a:xfrm>
            <a:off x="-2232" y="-911"/>
            <a:ext cx="2771800" cy="2743200"/>
          </a:xfrm>
          <a:prstGeom prst="rect">
            <a:avLst/>
          </a:prstGeom>
          <a:solidFill>
            <a:srgbClr val="314B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5" descr="A picture containing sitting, table, photo, food&#10;&#10;Description automatically generated">
            <a:extLst>
              <a:ext uri="{FF2B5EF4-FFF2-40B4-BE49-F238E27FC236}">
                <a16:creationId xmlns:a16="http://schemas.microsoft.com/office/drawing/2014/main" id="{C1FD5DE2-1A60-484B-9226-F7646F2CF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6277" y="-911"/>
            <a:ext cx="77077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0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078706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78706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078706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168"/>
            <a:ext cx="4040188" cy="256077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168"/>
            <a:ext cx="4041775" cy="256077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8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7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059582"/>
            <a:ext cx="5486400" cy="248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36064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475656" y="2857500"/>
            <a:ext cx="7200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800" b="1" dirty="0">
                <a:solidFill>
                  <a:srgbClr val="0E326F"/>
                </a:solidFill>
                <a:latin typeface="+mj-lt"/>
              </a:rPr>
              <a:t>Diagnostics and interventions to mitigate severe food insecurity due to pandemic </a:t>
            </a:r>
            <a:endParaRPr lang="en-US" sz="2800" b="1" dirty="0">
              <a:solidFill>
                <a:srgbClr val="0E326F"/>
              </a:solidFill>
              <a:latin typeface="+mj-lt"/>
            </a:endParaRP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475656" y="3859882"/>
            <a:ext cx="6737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ct val="20000"/>
              </a:spcAft>
            </a:pPr>
            <a:r>
              <a:rPr lang="en-US" sz="1400" b="1" dirty="0"/>
              <a:t>Christopher B. Barrett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2"/>
                </a:solidFill>
              </a:rPr>
              <a:t>Cornell University</a:t>
            </a:r>
          </a:p>
          <a:p>
            <a:r>
              <a:rPr lang="en-GB" sz="1000" dirty="0"/>
              <a:t>June 19, 2020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771550"/>
            <a:ext cx="8137723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Less a supply shock to primary production (but could happen if movement restrictions last). Rather, a massive:</a:t>
            </a:r>
          </a:p>
          <a:p>
            <a:pPr marL="0" indent="0">
              <a:buNone/>
            </a:pPr>
            <a:r>
              <a:rPr lang="en-US" dirty="0"/>
              <a:t> (i) </a:t>
            </a:r>
            <a:r>
              <a:rPr lang="en-US" b="1" dirty="0">
                <a:solidFill>
                  <a:srgbClr val="FF0000"/>
                </a:solidFill>
              </a:rPr>
              <a:t>demand shock </a:t>
            </a:r>
            <a:r>
              <a:rPr lang="en-US" dirty="0"/>
              <a:t>disrupting livelihoods</a:t>
            </a:r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>
                <a:solidFill>
                  <a:srgbClr val="FF0000"/>
                </a:solidFill>
              </a:rPr>
              <a:t>food value chain shock </a:t>
            </a:r>
            <a:r>
              <a:rPr lang="en-US" dirty="0"/>
              <a:t>through disruptions to (a) transport and (b) food service industries, both of which have disrupted prices/flows within distinct chains.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Underscores (i) importance of </a:t>
            </a:r>
            <a:r>
              <a:rPr lang="en-US" b="1" dirty="0">
                <a:solidFill>
                  <a:srgbClr val="FF0000"/>
                </a:solidFill>
              </a:rPr>
              <a:t>disequilibrium dynamics</a:t>
            </a:r>
            <a:r>
              <a:rPr lang="en-US" dirty="0"/>
              <a:t>, and (ii) need </a:t>
            </a:r>
            <a:r>
              <a:rPr lang="en-US" b="1" dirty="0">
                <a:solidFill>
                  <a:srgbClr val="FF0000"/>
                </a:solidFill>
              </a:rPr>
              <a:t>high frequency sentinel sites </a:t>
            </a:r>
            <a:r>
              <a:rPr lang="en-US" sz="2000" dirty="0"/>
              <a:t>(Barrett </a:t>
            </a:r>
            <a:r>
              <a:rPr lang="en-US" sz="2000" i="1" dirty="0"/>
              <a:t>Science </a:t>
            </a:r>
            <a:r>
              <a:rPr lang="en-US" sz="2000" dirty="0"/>
              <a:t>2010; Headey &amp; Barrett </a:t>
            </a:r>
            <a:r>
              <a:rPr lang="en-US" sz="2000" i="1" dirty="0"/>
              <a:t>PNAS</a:t>
            </a:r>
            <a:r>
              <a:rPr lang="en-US" sz="2000" dirty="0"/>
              <a:t> 2015)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This shock differs from 2008-11 or others</a:t>
            </a:r>
          </a:p>
        </p:txBody>
      </p:sp>
    </p:spTree>
    <p:extLst>
      <p:ext uri="{BB962C8B-B14F-4D97-AF65-F5344CB8AC3E}">
        <p14:creationId xmlns:p14="http://schemas.microsoft.com/office/powerpoint/2010/main" val="30087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Livelihoods have collapsed. Must replace these if can’t maintain employment (à la India’s NREGA).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Cash or in kind? </a:t>
            </a:r>
            <a:r>
              <a:rPr lang="en-US" dirty="0"/>
              <a:t>Need to inform w/response analysis </a:t>
            </a:r>
            <a:r>
              <a:rPr lang="en-US" sz="2000" dirty="0"/>
              <a:t>(e.g., MIFIRA, Barrett et al. </a:t>
            </a:r>
            <a:r>
              <a:rPr lang="en-US" sz="2000" i="1" dirty="0"/>
              <a:t>Food Security </a:t>
            </a:r>
            <a:r>
              <a:rPr lang="en-US" sz="2000" dirty="0"/>
              <a:t>2009)</a:t>
            </a:r>
          </a:p>
          <a:p>
            <a:pPr marL="0" indent="0">
              <a:buNone/>
            </a:pPr>
            <a:r>
              <a:rPr lang="en-US" sz="2000" dirty="0"/>
              <a:t>- When retail prices jump, in kind often favored over cash transfers - And if wholesale prices and freight rates fall, procurement (LRP or trans-oceanic) can help both consumers and farmers.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Either modality requires ready on-the-ground operational capacity.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 ready/scalable social safety net is key</a:t>
            </a:r>
          </a:p>
        </p:txBody>
      </p:sp>
    </p:spTree>
    <p:extLst>
      <p:ext uri="{BB962C8B-B14F-4D97-AF65-F5344CB8AC3E}">
        <p14:creationId xmlns:p14="http://schemas.microsoft.com/office/powerpoint/2010/main" val="420240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2AE94-62E6-4F74-BE26-B1503AA7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12" y="783008"/>
            <a:ext cx="3518520" cy="17705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843558"/>
            <a:ext cx="5329411" cy="1437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Post-farmgate value chain accounts for </a:t>
            </a:r>
            <a:r>
              <a:rPr lang="en-US" dirty="0">
                <a:solidFill>
                  <a:srgbClr val="FF0000"/>
                </a:solidFill>
              </a:rPr>
              <a:t>73%</a:t>
            </a:r>
            <a:r>
              <a:rPr lang="en-US" dirty="0"/>
              <a:t> of FAH expenditures globally, 2015-15 (</a:t>
            </a:r>
            <a:r>
              <a:rPr lang="en-US" b="1" dirty="0">
                <a:solidFill>
                  <a:srgbClr val="FF0000"/>
                </a:solidFill>
              </a:rPr>
              <a:t>&gt;90% of FAFH</a:t>
            </a:r>
            <a:r>
              <a:rPr lang="en-US" dirty="0"/>
              <a:t>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Pay attention to the value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6F5F8-01F4-43F7-B243-B61E8A7F5030}"/>
              </a:ext>
            </a:extLst>
          </p:cNvPr>
          <p:cNvSpPr txBox="1"/>
          <p:nvPr/>
        </p:nvSpPr>
        <p:spPr>
          <a:xfrm>
            <a:off x="7376004" y="74384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Ying et al. in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EA8B0-D37A-40AB-902A-124ACEA5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12" y="3329808"/>
            <a:ext cx="3378150" cy="1030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09FDF-C447-416C-A9B2-D2B1309FD0B7}"/>
              </a:ext>
            </a:extLst>
          </p:cNvPr>
          <p:cNvSpPr txBox="1"/>
          <p:nvPr/>
        </p:nvSpPr>
        <p:spPr>
          <a:xfrm>
            <a:off x="466725" y="2553545"/>
            <a:ext cx="5689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track prices at high </a:t>
            </a:r>
            <a:r>
              <a:rPr lang="en-US" dirty="0" err="1"/>
              <a:t>spatio</a:t>
            </a:r>
            <a:r>
              <a:rPr lang="en-US" dirty="0"/>
              <a:t>-temporal resolution &amp; @ different stages in value chains to ID bottlenecks. Disruptions can cause producer/consumer prices </a:t>
            </a:r>
          </a:p>
          <a:p>
            <a:r>
              <a:rPr lang="en-US" dirty="0"/>
              <a:t>to diverge sharply. Must monitor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544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ML_x0020_Order xmlns="713ee0f6-1013-4344-8397-c4c32a18ad53">3</XML_x0020_Order>
    <XML_x0020_Document xmlns="713ee0f6-1013-4344-8397-c4c32a18ad53" xsi:nil="true"/>
    <XML_x0020_Description xmlns="713ee0f6-1013-4344-8397-c4c32a18ad53" xsi:nil="true"/>
  </documentManagement>
</p:properties>
</file>

<file path=customXml/item2.xml><?xml version="1.0" encoding="utf-8"?>
<?mso-contentType ?>
<FormUrls xmlns="http://schemas.microsoft.com/sharepoint/v3/contenttype/forms/url">
  <Edit>_layouts/Ifad.XDESK.IRT/Pages/DocumentTemplate.aspx</Edit>
  <New>_layouts/Ifad.XDESK.IRT/Pages/DocumentTemplate.aspx</New>
</FormUrl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Ifad.XDESK.IRT, Version=1.0.0.0, Culture=neutral, PublicKeyToken=ae61937e39a16d31</Assembly>
    <Class>Ifad.XDESK.IRT.DocumentTemplateER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Template" ma:contentTypeID="0x01010045A1717290A946268837FC00898726ED001D87CDFB0366C54D87C13823D62CF041" ma:contentTypeVersion="138" ma:contentTypeDescription="My Content Type" ma:contentTypeScope="" ma:versionID="716cefbc3049a0dc98cb7055c888810b">
  <xsd:schema xmlns:xsd="http://www.w3.org/2001/XMLSchema" xmlns:xs="http://www.w3.org/2001/XMLSchema" xmlns:p="http://schemas.microsoft.com/office/2006/metadata/properties" xmlns:ns2="713ee0f6-1013-4344-8397-c4c32a18ad53" targetNamespace="http://schemas.microsoft.com/office/2006/metadata/properties" ma:root="true" ma:fieldsID="069c3577f7bea5654d18c95c713cebf5" ns2:_="">
    <xsd:import namespace="713ee0f6-1013-4344-8397-c4c32a18ad53"/>
    <xsd:element name="properties">
      <xsd:complexType>
        <xsd:sequence>
          <xsd:element name="documentManagement">
            <xsd:complexType>
              <xsd:all>
                <xsd:element ref="ns2:XML_x0020_Document" minOccurs="0"/>
                <xsd:element ref="ns2:XML_x0020_Description" minOccurs="0"/>
                <xsd:element ref="ns2:XML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ee0f6-1013-4344-8397-c4c32a18ad53" elementFormDefault="qualified">
    <xsd:import namespace="http://schemas.microsoft.com/office/2006/documentManagement/types"/>
    <xsd:import namespace="http://schemas.microsoft.com/office/infopath/2007/PartnerControls"/>
    <xsd:element name="XML_x0020_Document" ma:index="8" nillable="true" ma:displayName="XML Document" ma:internalName="XML_x0020_Document">
      <xsd:simpleType>
        <xsd:restriction base="dms:Text">
          <xsd:maxLength value="255"/>
        </xsd:restriction>
      </xsd:simpleType>
    </xsd:element>
    <xsd:element name="XML_x0020_Description" ma:index="9" nillable="true" ma:displayName="XML Description" ma:internalName="XML_x0020_Description">
      <xsd:simpleType>
        <xsd:restriction base="dms:Text">
          <xsd:maxLength value="255"/>
        </xsd:restriction>
      </xsd:simpleType>
    </xsd:element>
    <xsd:element name="XML_x0020_Order" ma:index="10" nillable="true" ma:displayName="XML Order" ma:internalName="XML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9CADF6-02C2-4616-ABD7-7C5084685124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3ee0f6-1013-4344-8397-c4c32a18ad53"/>
  </ds:schemaRefs>
</ds:datastoreItem>
</file>

<file path=customXml/itemProps2.xml><?xml version="1.0" encoding="utf-8"?>
<ds:datastoreItem xmlns:ds="http://schemas.openxmlformats.org/officeDocument/2006/customXml" ds:itemID="{3CF47E6E-1A88-4565-921B-AE954F05162B}">
  <ds:schemaRefs>
    <ds:schemaRef ds:uri="http://schemas.microsoft.com/sharepoint/v3/contenttype/forms/url"/>
  </ds:schemaRefs>
</ds:datastoreItem>
</file>

<file path=customXml/itemProps3.xml><?xml version="1.0" encoding="utf-8"?>
<ds:datastoreItem xmlns:ds="http://schemas.openxmlformats.org/officeDocument/2006/customXml" ds:itemID="{FDADADDF-F782-4C51-AB72-12DB6CB1EB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D3CDB9-86FA-43E8-956F-F8C4221EED4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EDE7AC9-7B28-4BAD-8E60-A279F279D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3ee0f6-1013-4344-8397-c4c32a18a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corporate_APR2</Template>
  <TotalTime>168</TotalTime>
  <Words>282</Words>
  <Application>Microsoft Office PowerPoint</Application>
  <PresentationFormat>On-screen Show (16:9)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1_Blank Presentation</vt:lpstr>
      <vt:lpstr>PowerPoint Presentation</vt:lpstr>
      <vt:lpstr>This shock differs from 2008-11 or others</vt:lpstr>
      <vt:lpstr>A ready/scalable social safety net is key</vt:lpstr>
      <vt:lpstr>Pay attention to the value chain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Savastano, Sara</dc:creator>
  <cp:lastModifiedBy>Chris Barrett</cp:lastModifiedBy>
  <cp:revision>15</cp:revision>
  <dcterms:created xsi:type="dcterms:W3CDTF">2020-04-20T15:41:02Z</dcterms:created>
  <dcterms:modified xsi:type="dcterms:W3CDTF">2020-06-12T17:59:53Z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0x01010045A1717290A946268837FC00898726ED001D87CDFB0366C54D87C13823D62CF041</vt:lpwstr>
  </property>
</Properties>
</file>